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85" r:id="rId29"/>
    <p:sldId id="286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A00"/>
    <a:srgbClr val="99FF66"/>
    <a:srgbClr val="00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2986" autoAdjust="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png"/><Relationship Id="rId7" Type="http://schemas.openxmlformats.org/officeDocument/2006/relationships/image" Target="../media/image7.gi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gif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9" Type="http://schemas.openxmlformats.org/officeDocument/2006/relationships/image" Target="../media/image9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49FAA98-ADC4-4C89-A25E-AEC8992A85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grpSp>
        <p:nvGrpSpPr>
          <p:cNvPr id="8" name="Group 46"/>
          <p:cNvGrpSpPr>
            <a:grpSpLocks/>
          </p:cNvGrpSpPr>
          <p:nvPr userDrawn="1"/>
        </p:nvGrpSpPr>
        <p:grpSpPr bwMode="auto">
          <a:xfrm rot="10800000">
            <a:off x="0" y="3657600"/>
            <a:ext cx="9144000" cy="3200400"/>
            <a:chOff x="0" y="0"/>
            <a:chExt cx="5760" cy="2016"/>
          </a:xfrm>
        </p:grpSpPr>
        <p:pic>
          <p:nvPicPr>
            <p:cNvPr id="9" name="Picture 47" descr="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0" y="0"/>
              <a:ext cx="5760" cy="201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" name="Picture 48" descr="04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360" y="0"/>
              <a:ext cx="858" cy="7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1" name="Picture 10" descr="123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2" name="Picture 34" descr="water_2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0" descr="fire14"/>
          <p:cNvPicPr>
            <a:picLocks noChangeAspect="1" noChangeArrowheads="1" noCrop="1"/>
          </p:cNvPicPr>
          <p:nvPr userDrawn="1"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295400" y="762000"/>
            <a:ext cx="53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1" descr="B_Fly26"/>
          <p:cNvPicPr>
            <a:picLocks noChangeAspect="1" noChangeArrowheads="1" noCrop="1"/>
          </p:cNvPicPr>
          <p:nvPr userDrawn="1"/>
        </p:nvPicPr>
        <p:blipFill>
          <a:blip r:embed="rId7" cstate="print">
            <a:lum bright="-12000" contrast="-100000"/>
            <a:grayscl/>
          </a:blip>
          <a:srcRect/>
          <a:stretch>
            <a:fillRect/>
          </a:stretch>
        </p:blipFill>
        <p:spPr bwMode="auto">
          <a:xfrm>
            <a:off x="609600" y="449263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52" descr="B_Fly26"/>
          <p:cNvPicPr>
            <a:picLocks noChangeAspect="1" noChangeArrowheads="1" noCrop="1"/>
          </p:cNvPicPr>
          <p:nvPr userDrawn="1"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381000"/>
            <a:ext cx="990600" cy="89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53" descr="bupestrid beetle 5"/>
          <p:cNvPicPr>
            <a:picLocks noChangeAspect="1" noChangeArrowheads="1"/>
          </p:cNvPicPr>
          <p:nvPr userDrawn="1"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467600" y="6259513"/>
            <a:ext cx="838200" cy="322262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17" name="Picture 55" descr="WB01292_"/>
          <p:cNvPicPr>
            <a:picLocks noChangeAspect="1" noChangeArrowheads="1"/>
          </p:cNvPicPr>
          <p:nvPr userDrawn="1"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28600" y="5105400"/>
            <a:ext cx="400050" cy="400050"/>
          </a:xfrm>
          <a:prstGeom prst="rect">
            <a:avLst/>
          </a:prstGeom>
          <a:noFill/>
          <a:effectLst>
            <a:outerShdw dist="107763" dir="18900000" algn="ctr" rotWithShape="0">
              <a:srgbClr val="808080">
                <a:alpha val="50000"/>
              </a:srgb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20AE32-04BE-4149-A618-7FED531D584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C972A03-DB93-41DD-8F03-A79E14A9033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D462BC-6A48-43F0-85CA-535E9634E1A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76546E6-8CCA-4C4B-9D6B-2CE9925714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C9D318C-E79C-4177-9539-0818C46CC9B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B3E3B7-A321-4C80-AC9E-F1F2C64ECD1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B77A43-643A-4B73-BB0D-0A259FB95B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6EB1E9-50C9-4FAD-88E5-18692B6D673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E94D0A1-1214-45C2-9672-E837740BADE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0E2509-8A28-486B-BE09-6EBA650651D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FDCB0CF-5EEC-4A62-9C28-4A47FBDF33F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Freeform 7"/>
          <p:cNvSpPr>
            <a:spLocks/>
          </p:cNvSpPr>
          <p:nvPr userDrawn="1"/>
        </p:nvSpPr>
        <p:spPr bwMode="ltGray">
          <a:xfrm>
            <a:off x="0" y="0"/>
            <a:ext cx="9144000" cy="6858000"/>
          </a:xfrm>
          <a:custGeom>
            <a:avLst/>
            <a:gdLst/>
            <a:ahLst/>
            <a:cxnLst>
              <a:cxn ang="0">
                <a:pos x="1488" y="0"/>
              </a:cxn>
              <a:cxn ang="0">
                <a:pos x="564" y="617"/>
              </a:cxn>
              <a:cxn ang="0">
                <a:pos x="0" y="1734"/>
              </a:cxn>
              <a:cxn ang="0">
                <a:pos x="0" y="4320"/>
              </a:cxn>
              <a:cxn ang="0">
                <a:pos x="5760" y="4320"/>
              </a:cxn>
              <a:cxn ang="0">
                <a:pos x="5760" y="0"/>
              </a:cxn>
              <a:cxn ang="0">
                <a:pos x="1488" y="0"/>
              </a:cxn>
            </a:cxnLst>
            <a:rect l="0" t="0" r="r" b="b"/>
            <a:pathLst>
              <a:path w="5760" h="4320">
                <a:moveTo>
                  <a:pt x="1488" y="0"/>
                </a:moveTo>
                <a:cubicBezTo>
                  <a:pt x="1093" y="94"/>
                  <a:pt x="670" y="476"/>
                  <a:pt x="564" y="617"/>
                </a:cubicBezTo>
                <a:cubicBezTo>
                  <a:pt x="458" y="758"/>
                  <a:pt x="94" y="1117"/>
                  <a:pt x="0" y="1734"/>
                </a:cubicBezTo>
                <a:lnTo>
                  <a:pt x="0" y="4320"/>
                </a:lnTo>
                <a:lnTo>
                  <a:pt x="5760" y="4320"/>
                </a:lnTo>
                <a:lnTo>
                  <a:pt x="5760" y="0"/>
                </a:lnTo>
                <a:lnTo>
                  <a:pt x="1488" y="0"/>
                </a:lnTo>
                <a:close/>
              </a:path>
            </a:pathLst>
          </a:custGeom>
          <a:gradFill rotWithShape="1">
            <a:gsLst>
              <a:gs pos="0">
                <a:schemeClr val="accent1">
                  <a:alpha val="39000"/>
                </a:schemeClr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8" name="Picture 10" descr="123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gray">
          <a:xfrm>
            <a:off x="152400" y="228600"/>
            <a:ext cx="1676400" cy="1163638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  <p:pic>
        <p:nvPicPr>
          <p:cNvPr id="9" name="Picture 11" descr="water_2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1295400" y="914400"/>
            <a:ext cx="381000" cy="23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Freeform 9"/>
          <p:cNvSpPr>
            <a:spLocks/>
          </p:cNvSpPr>
          <p:nvPr userDrawn="1"/>
        </p:nvSpPr>
        <p:spPr bwMode="gray">
          <a:xfrm rot="10800000">
            <a:off x="0" y="6629400"/>
            <a:ext cx="9144000" cy="228600"/>
          </a:xfrm>
          <a:custGeom>
            <a:avLst/>
            <a:gdLst/>
            <a:ahLst/>
            <a:cxnLst>
              <a:cxn ang="0">
                <a:pos x="8" y="2730"/>
              </a:cxn>
              <a:cxn ang="0">
                <a:pos x="3040" y="2726"/>
              </a:cxn>
              <a:cxn ang="0">
                <a:pos x="3347" y="2630"/>
              </a:cxn>
              <a:cxn ang="0">
                <a:pos x="3795" y="2170"/>
              </a:cxn>
              <a:cxn ang="0">
                <a:pos x="4115" y="2080"/>
              </a:cxn>
              <a:cxn ang="0">
                <a:pos x="5760" y="2093"/>
              </a:cxn>
              <a:cxn ang="0">
                <a:pos x="5767" y="0"/>
              </a:cxn>
              <a:cxn ang="0">
                <a:pos x="0" y="1"/>
              </a:cxn>
              <a:cxn ang="0">
                <a:pos x="8" y="2730"/>
              </a:cxn>
            </a:cxnLst>
            <a:rect l="0" t="0" r="r" b="b"/>
            <a:pathLst>
              <a:path w="5767" h="2730">
                <a:moveTo>
                  <a:pt x="8" y="2730"/>
                </a:moveTo>
                <a:lnTo>
                  <a:pt x="3040" y="2726"/>
                </a:lnTo>
                <a:cubicBezTo>
                  <a:pt x="3181" y="2726"/>
                  <a:pt x="3224" y="2728"/>
                  <a:pt x="3347" y="2630"/>
                </a:cubicBezTo>
                <a:lnTo>
                  <a:pt x="3795" y="2170"/>
                </a:lnTo>
                <a:cubicBezTo>
                  <a:pt x="3923" y="2078"/>
                  <a:pt x="3942" y="2074"/>
                  <a:pt x="4115" y="2080"/>
                </a:cubicBezTo>
                <a:lnTo>
                  <a:pt x="5760" y="2093"/>
                </a:lnTo>
                <a:lnTo>
                  <a:pt x="5767" y="0"/>
                </a:lnTo>
                <a:lnTo>
                  <a:pt x="0" y="1"/>
                </a:lnTo>
                <a:lnTo>
                  <a:pt x="8" y="2730"/>
                </a:lnTo>
                <a:close/>
              </a:path>
            </a:pathLst>
          </a:custGeom>
          <a:solidFill>
            <a:srgbClr val="008A00"/>
          </a:solidFill>
          <a:ln w="9525">
            <a:noFill/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pic>
        <p:nvPicPr>
          <p:cNvPr id="11" name="Picture 12" descr="butterfly 19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 rot="629051">
            <a:off x="457200" y="304800"/>
            <a:ext cx="914400" cy="904875"/>
          </a:xfrm>
          <a:prstGeom prst="rect">
            <a:avLst/>
          </a:prstGeom>
          <a:noFill/>
          <a:effectLst>
            <a:outerShdw dist="107763" dir="2700000" algn="ctr" rotWithShape="0">
              <a:srgbClr val="808080">
                <a:alpha val="50000"/>
              </a:srgbClr>
            </a:outerShdw>
          </a:effec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gif"/><Relationship Id="rId3" Type="http://schemas.openxmlformats.org/officeDocument/2006/relationships/image" Target="../media/image11.jpeg"/><Relationship Id="rId7" Type="http://schemas.openxmlformats.org/officeDocument/2006/relationships/image" Target="../media/image15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gif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7" Type="http://schemas.openxmlformats.org/officeDocument/2006/relationships/image" Target="../media/image22.gif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1.gif"/><Relationship Id="rId5" Type="http://schemas.openxmlformats.org/officeDocument/2006/relationships/image" Target="../media/image20.gif"/><Relationship Id="rId4" Type="http://schemas.openxmlformats.org/officeDocument/2006/relationships/image" Target="../media/image10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slide" Target="slide15.xml"/><Relationship Id="rId13" Type="http://schemas.openxmlformats.org/officeDocument/2006/relationships/slide" Target="slide25.xml"/><Relationship Id="rId3" Type="http://schemas.openxmlformats.org/officeDocument/2006/relationships/audio" Target="../media/audio1.wav"/><Relationship Id="rId7" Type="http://schemas.openxmlformats.org/officeDocument/2006/relationships/slide" Target="slide13.xml"/><Relationship Id="rId12" Type="http://schemas.openxmlformats.org/officeDocument/2006/relationships/slide" Target="slide23.xml"/><Relationship Id="rId2" Type="http://schemas.openxmlformats.org/officeDocument/2006/relationships/slide" Target="slide5.xml"/><Relationship Id="rId1" Type="http://schemas.openxmlformats.org/officeDocument/2006/relationships/slideLayout" Target="../slideLayouts/slideLayout7.xml"/><Relationship Id="rId6" Type="http://schemas.openxmlformats.org/officeDocument/2006/relationships/slide" Target="slide11.xml"/><Relationship Id="rId11" Type="http://schemas.openxmlformats.org/officeDocument/2006/relationships/slide" Target="slide21.xml"/><Relationship Id="rId5" Type="http://schemas.openxmlformats.org/officeDocument/2006/relationships/slide" Target="slide9.xml"/><Relationship Id="rId10" Type="http://schemas.openxmlformats.org/officeDocument/2006/relationships/slide" Target="slide19.xml"/><Relationship Id="rId4" Type="http://schemas.openxmlformats.org/officeDocument/2006/relationships/slide" Target="slide7.xml"/><Relationship Id="rId9" Type="http://schemas.openxmlformats.org/officeDocument/2006/relationships/slide" Target="slide17.xml"/><Relationship Id="rId14" Type="http://schemas.openxmlformats.org/officeDocument/2006/relationships/slide" Target="slide2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slide" Target="slide4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WordArt 4"/>
          <p:cNvSpPr>
            <a:spLocks noGrp="1" noChangeArrowheads="1" noChangeShapeType="1" noTextEdit="1"/>
          </p:cNvSpPr>
          <p:nvPr/>
        </p:nvSpPr>
        <p:spPr bwMode="auto">
          <a:xfrm rot="20332350">
            <a:off x="604023" y="753923"/>
            <a:ext cx="7770122" cy="4514390"/>
          </a:xfrm>
          <a:prstGeom prst="rect">
            <a:avLst/>
          </a:prstGeom>
          <a:effectLst>
            <a:softEdge rad="63500"/>
          </a:effectLst>
        </p:spPr>
        <p:txBody>
          <a:bodyPr wrap="none" fromWordArt="1"/>
          <a:lstStyle/>
          <a:p>
            <a:pPr algn="ctr">
              <a:defRPr/>
            </a:pPr>
            <a:r>
              <a:rPr lang="ru-RU" sz="11500" kern="10" dirty="0" smtClean="0">
                <a:ln w="539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70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Охрана  </a:t>
            </a:r>
          </a:p>
          <a:p>
            <a:pPr algn="ctr">
              <a:defRPr/>
            </a:pPr>
            <a:r>
              <a:rPr lang="ru-RU" sz="11500" kern="10" dirty="0" smtClean="0">
                <a:ln w="53975">
                  <a:solidFill>
                    <a:srgbClr val="FF0000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520402"/>
                    </a:gs>
                    <a:gs pos="100000">
                      <a:srgbClr val="FFCC00"/>
                    </a:gs>
                  </a:gsLst>
                  <a:lin ang="7020000" scaled="1"/>
                </a:gradFill>
                <a:effectLst>
                  <a:outerShdw dist="35921" dir="2700000" sy="50000" rotWithShape="0">
                    <a:srgbClr val="875B0D">
                      <a:alpha val="70000"/>
                    </a:srgbClr>
                  </a:outerShdw>
                </a:effectLst>
                <a:latin typeface="Arial"/>
                <a:cs typeface="Arial"/>
              </a:rPr>
              <a:t>труда</a:t>
            </a:r>
            <a:endParaRPr lang="ru-RU" sz="4000" kern="10" dirty="0">
              <a:ln w="53975">
                <a:solidFill>
                  <a:srgbClr val="FF0000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520402"/>
                  </a:gs>
                  <a:gs pos="100000">
                    <a:srgbClr val="FFCC00"/>
                  </a:gs>
                </a:gsLst>
                <a:lin ang="7020000" scaled="1"/>
              </a:gradFill>
              <a:effectLst>
                <a:outerShdw dist="35921" dir="2700000" sy="50000" rotWithShape="0">
                  <a:srgbClr val="875B0D">
                    <a:alpha val="70000"/>
                  </a:srgbClr>
                </a:outerShdw>
              </a:effectLst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981200" y="11430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1. 1 раз в 3 месяца</a:t>
            </a:r>
            <a:endParaRPr lang="ru-RU" sz="4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1981200" y="35052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3. 1 раз в год</a:t>
            </a:r>
            <a:endParaRPr lang="ru-RU" sz="4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1981200" y="2286000"/>
            <a:ext cx="57150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1 раз в полгода 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1676400" y="10668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Улыбающееся лицо 3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sz="quarter" idx="4294967295"/>
          </p:nvPr>
        </p:nvSpPr>
        <p:spPr>
          <a:xfrm>
            <a:off x="1295400" y="2438400"/>
            <a:ext cx="7848600" cy="3200400"/>
          </a:xfrm>
        </p:spPr>
        <p:txBody>
          <a:bodyPr/>
          <a:lstStyle/>
          <a:p>
            <a:pPr algn="ctr">
              <a:buNone/>
            </a:pPr>
            <a:r>
              <a:rPr lang="ru-RU" b="1" dirty="0" smtClean="0"/>
              <a:t>    Первые действия при обмороке, тепловом (солнечном) ударе?</a:t>
            </a:r>
            <a:endParaRPr lang="ru-RU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низ стрелка 3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912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57200" y="2133600"/>
            <a:ext cx="80010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2. Дать понюхать нашатырный спирт, перенести пострадавшего в прохладное, проветриваемое место (в тень, к открытому окну), уложить его, расстегнуть воротник</a:t>
            </a:r>
            <a:r>
              <a:rPr lang="ru-RU" sz="2000" dirty="0" smtClean="0">
                <a:solidFill>
                  <a:srgbClr val="FF0000"/>
                </a:solidFill>
              </a:rPr>
              <a:t>,</a:t>
            </a:r>
            <a:r>
              <a:rPr lang="ru-RU" sz="2000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ослабить ремень, снять обувь, вызвать скорую помощь.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57200" y="685800"/>
            <a:ext cx="8001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000" b="1" i="1" dirty="0" smtClean="0">
                <a:solidFill>
                  <a:srgbClr val="FF0000"/>
                </a:solidFill>
              </a:rPr>
              <a:t>Перенести пострадавшего в прохладное место, обеспечить промывание желудка, давать выпить по стакану чистой воды температурой 18-20, </a:t>
            </a:r>
          </a:p>
          <a:p>
            <a:pPr marL="457200" indent="-457200" algn="ctr"/>
            <a:r>
              <a:rPr lang="ru-RU" sz="2000" b="1" i="1" dirty="0" smtClean="0">
                <a:solidFill>
                  <a:srgbClr val="FF0000"/>
                </a:solidFill>
              </a:rPr>
              <a:t>вызвать скорую помощь. </a:t>
            </a:r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33400" y="4343400"/>
            <a:ext cx="7924800" cy="1371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8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3. Уложить пострадавшего в устойчивое боковое положение, укутать теплыми одеялами, одеждой, вызвать скорую помощь.</a:t>
            </a: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2209800"/>
            <a:ext cx="8229600" cy="2057400"/>
          </a:xfrm>
        </p:spPr>
        <p:txBody>
          <a:bodyPr/>
          <a:lstStyle/>
          <a:p>
            <a:r>
              <a:rPr lang="ru-RU" sz="4000" b="1" dirty="0" smtClean="0"/>
              <a:t>    Кровотечение из носа</a:t>
            </a:r>
            <a:endParaRPr lang="ru-RU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990600"/>
            <a:ext cx="6858000" cy="132343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</a:p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Выгнутая вниз стрелка 3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9436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33400" y="2438400"/>
            <a:ext cx="8001000" cy="1524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2. Обеспечить неподвижность, положить холод (пакет со льдом) на больное место. Придать пострадавшему устойчивое боковое положение. Защитить пострадавшего от переохлаждения, дать обильное теплое сладкое питье.</a:t>
            </a:r>
          </a:p>
          <a:p>
            <a:pPr algn="ctr"/>
            <a:r>
              <a:rPr lang="ru-RU" sz="2400" dirty="0" smtClean="0"/>
              <a:t> </a:t>
            </a:r>
            <a:endParaRPr lang="ru-RU" sz="4400" b="1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33400" y="4191000"/>
            <a:ext cx="80010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sz="20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3. Усадить пострадавшего, слегка наклони его голову вперед и дай стечь крови. Сжать на 5-10 минут нос чуть выше ноздрей. При этом пострадавший должен дышать ртом! Приложить холод к переносице (мокрый платок, снег, лед). </a:t>
            </a:r>
          </a:p>
          <a:p>
            <a:pPr algn="ctr"/>
            <a:endParaRPr lang="ru-RU" sz="2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457200" y="304800"/>
            <a:ext cx="8077200" cy="1905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i="1" dirty="0" smtClean="0">
                <a:solidFill>
                  <a:srgbClr val="FF0000"/>
                </a:solidFill>
              </a:rPr>
              <a:t>1. Определить наличие пульса на сонных артериях, наличие самостоятельного дыхания, наличие реакции зрачков на свет.  Уложить пострадавшего с приподнятыми ногами. Остановить кровотечение!   Вызвать "скорую помощь". Наложить (чистую) асептическую повязку.</a:t>
            </a:r>
            <a:endParaRPr lang="ru-RU" sz="2000" b="1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8600" y="1752600"/>
            <a:ext cx="8534400" cy="3276600"/>
          </a:xfrm>
        </p:spPr>
        <p:txBody>
          <a:bodyPr/>
          <a:lstStyle/>
          <a:p>
            <a:r>
              <a:rPr lang="ru-RU" sz="3200" b="1" dirty="0" smtClean="0"/>
              <a:t>Попадание инородного тела в дыхательные пути</a:t>
            </a:r>
            <a:endParaRPr lang="ru-RU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600200" y="990600"/>
            <a:ext cx="68580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Оказание первой помощи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867400" y="49530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38200" y="2667000"/>
            <a:ext cx="7772400" cy="1981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rgbClr val="FF0000"/>
                </a:solidFill>
              </a:rPr>
              <a:t>2.</a:t>
            </a:r>
            <a:r>
              <a:rPr lang="ru-RU" sz="2400" dirty="0" smtClean="0"/>
              <a:t> </a:t>
            </a:r>
            <a:r>
              <a:rPr lang="ru-RU" sz="2000" b="1" i="1" dirty="0" smtClean="0">
                <a:solidFill>
                  <a:srgbClr val="FF0000"/>
                </a:solidFill>
              </a:rPr>
              <a:t>Уложить пострадавшего животом на свое колено, дай воде стечь из дыхательных путей. Обеспечить проходимость верхних дыхательных путей. Очистить полость рта от посторонних предметов (слизь, рвотные массы и т.п.). </a:t>
            </a:r>
            <a:endParaRPr lang="ru-RU" sz="4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38200" y="533400"/>
            <a:ext cx="7772400" cy="1828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 algn="ctr">
              <a:buAutoNum type="arabicPeriod"/>
            </a:pPr>
            <a:r>
              <a:rPr lang="ru-RU" sz="2000" b="1" i="1" dirty="0" smtClean="0">
                <a:solidFill>
                  <a:srgbClr val="FF0000"/>
                </a:solidFill>
              </a:rPr>
              <a:t>Обхватить пострадавшего сзади руками и сцепить их в "замок" чуть выше его пупка, под реберной дугой. С силой резко надавить сложенными в "замок" кистями - в надчревную область. Повторить серию надавливаний 3 раза.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14400" y="4800600"/>
            <a:ext cx="76962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3. Стукнуть рукой по спине, дать попить воды.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990600" y="6096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2133600"/>
            <a:ext cx="8001000" cy="2667000"/>
          </a:xfrm>
        </p:spPr>
        <p:txBody>
          <a:bodyPr/>
          <a:lstStyle/>
          <a:p>
            <a:pPr lvl="0"/>
            <a:r>
              <a:rPr lang="ru-RU" sz="4400" dirty="0" smtClean="0"/>
              <a:t>Документ, регулирующий </a:t>
            </a:r>
          </a:p>
          <a:p>
            <a:pPr lvl="0"/>
            <a:r>
              <a:rPr lang="ru-RU" sz="4400" b="1" dirty="0" smtClean="0"/>
              <a:t>трудовые</a:t>
            </a:r>
            <a:r>
              <a:rPr lang="ru-RU" sz="4400" dirty="0" smtClean="0"/>
              <a:t> отношения в </a:t>
            </a:r>
            <a:r>
              <a:rPr lang="ru-RU" sz="4400" b="1" dirty="0" smtClean="0"/>
              <a:t>ДНР</a:t>
            </a:r>
            <a:endParaRPr lang="ru-RU" sz="4400" b="1" i="1" dirty="0" smtClean="0"/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257800"/>
            <a:ext cx="2362200" cy="16002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90600" y="4114800"/>
            <a:ext cx="6781800" cy="1676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000" b="1" i="1" dirty="0" smtClean="0">
                <a:solidFill>
                  <a:srgbClr val="FF0000"/>
                </a:solidFill>
              </a:rPr>
              <a:t>3.   "Санитарно-эпидемиологические требования к устройству, содержанию и организации режима работы в дошкольных организациях"</a:t>
            </a:r>
            <a:endParaRPr lang="ru-RU" sz="2400" i="1" dirty="0" smtClean="0">
              <a:solidFill>
                <a:srgbClr val="FF0000"/>
              </a:solidFill>
            </a:endParaRPr>
          </a:p>
          <a:p>
            <a:pPr algn="ctr"/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990600" y="2667000"/>
            <a:ext cx="67056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2. Закон </a:t>
            </a:r>
            <a:r>
              <a:rPr lang="ru-RU" sz="2400" b="1" i="1" dirty="0" smtClean="0">
                <a:solidFill>
                  <a:srgbClr val="FF0000"/>
                </a:solidFill>
              </a:rPr>
              <a:t>ДНР</a:t>
            </a:r>
            <a:endParaRPr lang="ru-RU" sz="2400" b="1" i="1" dirty="0" smtClean="0">
              <a:solidFill>
                <a:srgbClr val="FF0000"/>
              </a:solidFill>
            </a:endParaRPr>
          </a:p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 "Об образовании"</a:t>
            </a:r>
          </a:p>
          <a:p>
            <a:pPr algn="ctr"/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90600" y="1219200"/>
            <a:ext cx="66294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i="1" dirty="0" smtClean="0">
              <a:solidFill>
                <a:srgbClr val="FF0000"/>
              </a:solidFill>
            </a:endParaRPr>
          </a:p>
          <a:p>
            <a:pPr lvl="0" algn="ctr"/>
            <a:r>
              <a:rPr lang="ru-RU" sz="2400" b="1" i="1" dirty="0" smtClean="0">
                <a:solidFill>
                  <a:srgbClr val="FF0000"/>
                </a:solidFill>
              </a:rPr>
              <a:t>1. Трудовой </a:t>
            </a:r>
            <a:r>
              <a:rPr lang="ru-RU" sz="2400" b="1" i="1" dirty="0" smtClean="0">
                <a:solidFill>
                  <a:srgbClr val="FF0000"/>
                </a:solidFill>
              </a:rPr>
              <a:t>Кодекс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 noGrp="1"/>
          </p:cNvSpPr>
          <p:nvPr>
            <p:ph type="ctrTitle"/>
          </p:nvPr>
        </p:nvSpPr>
        <p:spPr>
          <a:xfrm>
            <a:off x="762000" y="609669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 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Подзаголовок 3"/>
          <p:cNvSpPr>
            <a:spLocks noGrp="1"/>
          </p:cNvSpPr>
          <p:nvPr>
            <p:ph type="subTitle" idx="1"/>
          </p:nvPr>
        </p:nvSpPr>
        <p:spPr>
          <a:xfrm>
            <a:off x="685800" y="1981200"/>
            <a:ext cx="7467600" cy="2362200"/>
          </a:xfrm>
        </p:spPr>
        <p:txBody>
          <a:bodyPr/>
          <a:lstStyle/>
          <a:p>
            <a:pPr lvl="0"/>
            <a:r>
              <a:rPr lang="ru-RU" b="1" i="1" dirty="0" smtClean="0"/>
              <a:t>В каком документе оговариваются обязательства работодателя и работника по условиям и охране труда?</a:t>
            </a:r>
            <a:r>
              <a:rPr lang="ru-RU" b="1" dirty="0" smtClean="0"/>
              <a:t> </a:t>
            </a:r>
            <a:endParaRPr lang="ru-RU" b="1" i="1" dirty="0" smtClean="0"/>
          </a:p>
          <a:p>
            <a:endParaRPr lang="ru-RU" sz="1200" dirty="0"/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181600"/>
            <a:ext cx="2362200" cy="16764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990600"/>
            <a:ext cx="82296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b="1" i="1" dirty="0" smtClean="0">
                <a:solidFill>
                  <a:srgbClr val="FF3300"/>
                </a:solidFill>
              </a:rPr>
              <a:t> Командная игра</a:t>
            </a:r>
            <a:br>
              <a:rPr lang="ru-RU" b="1" i="1" dirty="0" smtClean="0">
                <a:solidFill>
                  <a:srgbClr val="FF3300"/>
                </a:solidFill>
              </a:rPr>
            </a:br>
            <a:r>
              <a:rPr lang="ru-RU" b="1" i="1" dirty="0" smtClean="0">
                <a:solidFill>
                  <a:srgbClr val="FF3300"/>
                </a:solidFill>
              </a:rPr>
              <a:t>по проверке знаний </a:t>
            </a:r>
            <a:endParaRPr lang="ru-RU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0" y="1981200"/>
            <a:ext cx="9144000" cy="4144963"/>
          </a:xfrm>
        </p:spPr>
        <p:txBody>
          <a:bodyPr/>
          <a:lstStyle/>
          <a:p>
            <a:pPr algn="ctr">
              <a:spcBef>
                <a:spcPct val="50000"/>
              </a:spcBef>
              <a:buFontTx/>
              <a:buNone/>
            </a:pPr>
            <a:endParaRPr lang="ru-RU" sz="2800" b="1" dirty="0" smtClean="0"/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Игру подготовила и провела старший воспитатель 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smtClean="0"/>
              <a:t>МКДОУ ЦРР №27 с.Хороль</a:t>
            </a:r>
          </a:p>
          <a:p>
            <a:pPr algn="ctr">
              <a:spcBef>
                <a:spcPct val="50000"/>
              </a:spcBef>
              <a:buFontTx/>
              <a:buNone/>
            </a:pPr>
            <a:r>
              <a:rPr lang="ru-RU" sz="2800" b="1" dirty="0" err="1" smtClean="0"/>
              <a:t>Штых</a:t>
            </a:r>
            <a:r>
              <a:rPr lang="ru-RU" sz="2800" b="1" dirty="0" smtClean="0"/>
              <a:t> Антонина Петровна</a:t>
            </a:r>
          </a:p>
          <a:p>
            <a:pPr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057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000" b="1" i="1" dirty="0" smtClean="0"/>
              <a:t> </a:t>
            </a:r>
            <a:endParaRPr lang="ru-RU" sz="8000" b="1" i="1" dirty="0"/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6400" y="3962400"/>
            <a:ext cx="64770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3. </a:t>
            </a:r>
            <a:r>
              <a:rPr lang="ru-RU" sz="3200" b="1" i="1" dirty="0" smtClean="0">
                <a:solidFill>
                  <a:srgbClr val="FF0000"/>
                </a:solidFill>
              </a:rPr>
              <a:t>ПОЛОЖЕНИЕ о системе  управления охраной  труда 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600200" y="2514600"/>
            <a:ext cx="6629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Трудовой договор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990600"/>
            <a:ext cx="67056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b="1" i="1" dirty="0" smtClean="0">
                <a:solidFill>
                  <a:srgbClr val="FF0000"/>
                </a:solidFill>
              </a:rPr>
              <a:t>1. Должностная инструкция </a:t>
            </a:r>
            <a:endParaRPr lang="ru-RU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3886200"/>
          </a:xfrm>
        </p:spPr>
        <p:txBody>
          <a:bodyPr/>
          <a:lstStyle/>
          <a:p>
            <a:pPr lvl="0"/>
            <a:r>
              <a:rPr lang="ru-RU" dirty="0" smtClean="0"/>
              <a:t> </a:t>
            </a:r>
            <a:r>
              <a:rPr lang="ru-RU" sz="4000" dirty="0" smtClean="0"/>
              <a:t>Документ, регламентирующий производственные полномочия и </a:t>
            </a:r>
            <a:r>
              <a:rPr lang="ru-RU" sz="4000" b="1" dirty="0" smtClean="0"/>
              <a:t>обязанности</a:t>
            </a:r>
            <a:r>
              <a:rPr lang="ru-RU" sz="4000" dirty="0" smtClean="0"/>
              <a:t> работника. </a:t>
            </a:r>
            <a:r>
              <a:rPr lang="ru-RU" b="1" i="1" dirty="0" smtClean="0"/>
              <a:t/>
            </a:r>
            <a:br>
              <a:rPr lang="ru-RU" b="1" i="1" dirty="0" smtClean="0"/>
            </a:br>
            <a:endParaRPr lang="ru-RU" b="1" i="1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492195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lvl="0" algn="ctr" eaLnBrk="0" hangingPunct="0">
              <a:defRPr/>
            </a:pPr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Документы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Улыбающееся лицо 3">
            <a:hlinkClick r:id="" action="ppaction://hlinkshowjump?jump=nextslide"/>
          </p:cNvPr>
          <p:cNvSpPr/>
          <p:nvPr/>
        </p:nvSpPr>
        <p:spPr>
          <a:xfrm>
            <a:off x="6477000" y="5029200"/>
            <a:ext cx="2362200" cy="1524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209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8800" b="1" i="1" dirty="0" smtClean="0">
                <a:solidFill>
                  <a:srgbClr val="FF0000"/>
                </a:solidFill>
              </a:rPr>
              <a:t> </a:t>
            </a:r>
            <a:endParaRPr lang="ru-RU" sz="8800" b="1" i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6019800" y="51054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905000" y="37338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3. Листок нетрудоспособности</a:t>
            </a:r>
            <a:endParaRPr lang="ru-RU" sz="28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05000" y="23622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2.</a:t>
            </a:r>
            <a:r>
              <a:rPr lang="ru-RU" sz="3200" b="1" dirty="0" smtClean="0"/>
              <a:t> </a:t>
            </a:r>
            <a:r>
              <a:rPr lang="ru-RU" sz="2800" b="1" i="1" dirty="0" smtClean="0">
                <a:solidFill>
                  <a:srgbClr val="FF0000"/>
                </a:solidFill>
              </a:rPr>
              <a:t>Соглашение по охране труда</a:t>
            </a:r>
            <a:endParaRPr lang="ru-RU" sz="4400" i="1" dirty="0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905000" y="990600"/>
            <a:ext cx="57150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ru-RU" sz="2800" b="1" i="1" dirty="0" smtClean="0">
              <a:solidFill>
                <a:schemeClr val="tx1"/>
              </a:solidFill>
            </a:endParaRPr>
          </a:p>
          <a:p>
            <a:pPr lvl="0" algn="ctr"/>
            <a:r>
              <a:rPr lang="ru-RU" sz="2800" b="1" i="1" dirty="0" smtClean="0">
                <a:solidFill>
                  <a:srgbClr val="FF0000"/>
                </a:solidFill>
              </a:rPr>
              <a:t>1. Должностная  инструкция </a:t>
            </a:r>
            <a:endParaRPr lang="ru-RU" sz="4000" b="1" i="1" dirty="0" smtClean="0">
              <a:solidFill>
                <a:srgbClr val="FF0000"/>
              </a:solidFill>
            </a:endParaRPr>
          </a:p>
          <a:p>
            <a:pPr algn="ctr"/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slide(fromBottom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69225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553200" y="5410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7172" name="Picture 4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362200"/>
            <a:ext cx="238125" cy="1905000"/>
          </a:xfrm>
          <a:prstGeom prst="rect">
            <a:avLst/>
          </a:prstGeom>
          <a:noFill/>
        </p:spPr>
      </p:pic>
      <p:pic>
        <p:nvPicPr>
          <p:cNvPr id="7178" name="Picture 10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V="1">
            <a:off x="3657600" y="2362200"/>
            <a:ext cx="238125" cy="1905000"/>
          </a:xfrm>
          <a:prstGeom prst="rect">
            <a:avLst/>
          </a:prstGeom>
          <a:noFill/>
        </p:spPr>
      </p:pic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5943600" y="3886200"/>
          <a:ext cx="1818639" cy="685799"/>
        </p:xfrm>
        <a:graphic>
          <a:graphicData uri="http://schemas.openxmlformats.org/drawingml/2006/table">
            <a:tbl>
              <a:tblPr/>
              <a:tblGrid>
                <a:gridCol w="278225"/>
                <a:gridCol w="1262189"/>
                <a:gridCol w="278225"/>
              </a:tblGrid>
              <a:tr h="685799"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 </a:t>
                      </a:r>
                      <a:r>
                        <a:rPr lang="ru-RU" sz="2400" b="1" dirty="0"/>
                        <a:t>1  = Н</a:t>
                      </a:r>
                      <a:endParaRPr lang="ru-RU" b="1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7183" name="Picture 15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0800000">
            <a:off x="304800" y="2362200"/>
            <a:ext cx="1905000" cy="1828800"/>
          </a:xfrm>
          <a:prstGeom prst="rect">
            <a:avLst/>
          </a:prstGeom>
          <a:noFill/>
        </p:spPr>
      </p:pic>
      <p:pic>
        <p:nvPicPr>
          <p:cNvPr id="7185" name="Picture 17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rot="16200000">
            <a:off x="2176464" y="2776537"/>
            <a:ext cx="1905000" cy="1076325"/>
          </a:xfrm>
          <a:prstGeom prst="rect">
            <a:avLst/>
          </a:prstGeom>
          <a:noFill/>
        </p:spPr>
      </p:pic>
      <p:pic>
        <p:nvPicPr>
          <p:cNvPr id="7187" name="Picture 19" descr="ребус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886200" y="2362200"/>
            <a:ext cx="238125" cy="1905000"/>
          </a:xfrm>
          <a:prstGeom prst="rect">
            <a:avLst/>
          </a:prstGeom>
          <a:noFill/>
        </p:spPr>
      </p:pic>
      <p:pic>
        <p:nvPicPr>
          <p:cNvPr id="7188" name="Picture 20" descr="ребус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191000" y="2362200"/>
            <a:ext cx="1600200" cy="1828800"/>
          </a:xfrm>
          <a:prstGeom prst="rect">
            <a:avLst/>
          </a:prstGeom>
          <a:noFill/>
        </p:spPr>
      </p:pic>
      <p:pic>
        <p:nvPicPr>
          <p:cNvPr id="7189" name="Picture 21" descr="ребус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943600" y="2362200"/>
            <a:ext cx="1752600" cy="1524000"/>
          </a:xfrm>
          <a:prstGeom prst="rect">
            <a:avLst/>
          </a:prstGeom>
          <a:noFill/>
        </p:spPr>
      </p:pic>
      <p:pic>
        <p:nvPicPr>
          <p:cNvPr id="7191" name="Picture 23" descr="ребусы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20000" y="2286000"/>
            <a:ext cx="1752600" cy="1752600"/>
          </a:xfrm>
          <a:prstGeom prst="rect">
            <a:avLst/>
          </a:prstGeom>
          <a:noFill/>
        </p:spPr>
      </p:pic>
      <p:sp>
        <p:nvSpPr>
          <p:cNvPr id="24" name="Прямоугольник 23"/>
          <p:cNvSpPr/>
          <p:nvPr/>
        </p:nvSpPr>
        <p:spPr>
          <a:xfrm>
            <a:off x="479815" y="4419600"/>
            <a:ext cx="1282723" cy="5232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/>
            <a:r>
              <a:rPr lang="ru-RU" sz="2800" dirty="0" smtClean="0"/>
              <a:t> </a:t>
            </a:r>
            <a:r>
              <a:rPr lang="ru-RU" sz="2800" b="1" dirty="0" smtClean="0"/>
              <a:t>3, 2, 1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133600"/>
            <a:ext cx="8229600" cy="1676400"/>
          </a:xfrm>
        </p:spPr>
        <p:txBody>
          <a:bodyPr/>
          <a:lstStyle/>
          <a:p>
            <a:r>
              <a:rPr lang="ru-RU" sz="8000" b="1" i="1" dirty="0" smtClean="0">
                <a:solidFill>
                  <a:srgbClr val="FF0000"/>
                </a:solidFill>
              </a:rPr>
              <a:t>Безопасность </a:t>
            </a:r>
            <a:r>
              <a:rPr lang="ru-RU" sz="8000" b="1" dirty="0" smtClean="0">
                <a:solidFill>
                  <a:srgbClr val="FF0000"/>
                </a:solidFill>
              </a:rPr>
              <a:t> </a:t>
            </a:r>
            <a:endParaRPr lang="ru-RU" sz="80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730353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553200" y="51054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4" name="Picture 2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2667000"/>
            <a:ext cx="2772317" cy="1905000"/>
          </a:xfrm>
          <a:prstGeom prst="rect">
            <a:avLst/>
          </a:prstGeom>
          <a:noFill/>
        </p:spPr>
      </p:pic>
      <p:pic>
        <p:nvPicPr>
          <p:cNvPr id="5130" name="Picture 10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2667000"/>
            <a:ext cx="314325" cy="1905000"/>
          </a:xfrm>
          <a:prstGeom prst="rect">
            <a:avLst/>
          </a:prstGeom>
          <a:noFill/>
        </p:spPr>
      </p:pic>
      <p:pic>
        <p:nvPicPr>
          <p:cNvPr id="5132" name="Picture 12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76800" y="2667000"/>
            <a:ext cx="304800" cy="1905000"/>
          </a:xfrm>
          <a:prstGeom prst="rect">
            <a:avLst/>
          </a:prstGeom>
          <a:noFill/>
        </p:spPr>
      </p:pic>
      <p:sp>
        <p:nvSpPr>
          <p:cNvPr id="13" name="Подзаголовок 12"/>
          <p:cNvSpPr>
            <a:spLocks noGrp="1"/>
          </p:cNvSpPr>
          <p:nvPr>
            <p:ph type="subTitle" idx="1"/>
          </p:nvPr>
        </p:nvSpPr>
        <p:spPr>
          <a:xfrm>
            <a:off x="609600" y="2743200"/>
            <a:ext cx="3733800" cy="175260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ru-RU" sz="4400" b="1" dirty="0" smtClean="0"/>
              <a:t>П о к а</a:t>
            </a:r>
          </a:p>
          <a:p>
            <a:r>
              <a:rPr lang="ru-RU" sz="4000" b="1" dirty="0" smtClean="0"/>
              <a:t>К = Ж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371600"/>
            <a:ext cx="8229600" cy="3306762"/>
          </a:xfrm>
        </p:spPr>
        <p:txBody>
          <a:bodyPr/>
          <a:lstStyle/>
          <a:p>
            <a:r>
              <a:rPr lang="ru-RU" sz="8800" b="1" dirty="0" smtClean="0">
                <a:solidFill>
                  <a:srgbClr val="FF0000"/>
                </a:solidFill>
              </a:rPr>
              <a:t>Пожарный </a:t>
            </a:r>
            <a:endParaRPr lang="ru-RU" sz="88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2895600"/>
            <a:ext cx="8229600" cy="2590800"/>
          </a:xfrm>
        </p:spPr>
        <p:txBody>
          <a:bodyPr/>
          <a:lstStyle/>
          <a:p>
            <a:r>
              <a:rPr lang="ru-RU" dirty="0" smtClean="0"/>
              <a:t>    </a:t>
            </a:r>
            <a:br>
              <a:rPr lang="ru-RU" dirty="0" smtClean="0"/>
            </a:br>
            <a:r>
              <a:rPr lang="ru-RU" dirty="0" smtClean="0"/>
              <a:t>    </a:t>
            </a:r>
            <a:r>
              <a:rPr lang="ru-RU" dirty="0" smtClean="0">
                <a:solidFill>
                  <a:schemeClr val="tx1"/>
                </a:solidFill>
                <a:latin typeface="Arial" charset="0"/>
              </a:rPr>
              <a:t>                          </a:t>
            </a:r>
            <a:endParaRPr lang="ru-RU" dirty="0"/>
          </a:p>
        </p:txBody>
      </p:sp>
      <p:sp>
        <p:nvSpPr>
          <p:cNvPr id="3" name="Заголовок 2"/>
          <p:cNvSpPr txBox="1">
            <a:spLocks/>
          </p:cNvSpPr>
          <p:nvPr/>
        </p:nvSpPr>
        <p:spPr bwMode="auto">
          <a:xfrm>
            <a:off x="457200" y="1017657"/>
            <a:ext cx="8229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ru-RU" sz="4000" b="1" kern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+mj-lt"/>
                <a:ea typeface="+mj-ea"/>
                <a:cs typeface="+mj-cs"/>
              </a:rPr>
              <a:t>Секретный файл</a:t>
            </a:r>
            <a:endParaRPr kumimoji="0" lang="ru-RU" sz="4000" b="1" i="0" u="none" strike="noStrike" kern="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accent6">
                  <a:lumMod val="60000"/>
                  <a:lumOff val="40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pic>
        <p:nvPicPr>
          <p:cNvPr id="4" name="Picture 2" descr="ребус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2819400"/>
            <a:ext cx="2057400" cy="1368172"/>
          </a:xfrm>
          <a:prstGeom prst="rect">
            <a:avLst/>
          </a:prstGeom>
          <a:noFill/>
        </p:spPr>
      </p:pic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0" y="-184666"/>
            <a:ext cx="40908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</a:t>
            </a: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charset="0"/>
                <a:cs typeface="Arial" charset="0"/>
              </a:rPr>
              <a:t> </a:t>
            </a:r>
            <a:r>
              <a: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 </a:t>
            </a:r>
          </a:p>
        </p:txBody>
      </p:sp>
      <p:pic>
        <p:nvPicPr>
          <p:cNvPr id="3078" name="Picture 6" descr="ребус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2743200"/>
            <a:ext cx="1304925" cy="1790700"/>
          </a:xfrm>
          <a:prstGeom prst="rect">
            <a:avLst/>
          </a:prstGeom>
          <a:noFill/>
        </p:spPr>
      </p:pic>
      <p:pic>
        <p:nvPicPr>
          <p:cNvPr id="3080" name="Picture 8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62600" y="2743200"/>
            <a:ext cx="228600" cy="1828800"/>
          </a:xfrm>
          <a:prstGeom prst="rect">
            <a:avLst/>
          </a:prstGeom>
          <a:noFill/>
        </p:spPr>
      </p:pic>
      <p:pic>
        <p:nvPicPr>
          <p:cNvPr id="3082" name="Picture 10" descr="ребусы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 flipV="1">
            <a:off x="7086601" y="2743200"/>
            <a:ext cx="228600" cy="1828800"/>
          </a:xfrm>
          <a:prstGeom prst="rect">
            <a:avLst/>
          </a:prstGeom>
          <a:noFill/>
        </p:spPr>
      </p:pic>
      <p:pic>
        <p:nvPicPr>
          <p:cNvPr id="3084" name="Picture 12" descr="ребусы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2667000"/>
            <a:ext cx="1905000" cy="1905000"/>
          </a:xfrm>
          <a:prstGeom prst="rect">
            <a:avLst/>
          </a:prstGeom>
          <a:noFill/>
        </p:spPr>
      </p:pic>
      <p:pic>
        <p:nvPicPr>
          <p:cNvPr id="3086" name="Picture 14" descr="ребусы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2667000"/>
            <a:ext cx="1905000" cy="1905000"/>
          </a:xfrm>
          <a:prstGeom prst="rect">
            <a:avLst/>
          </a:prstGeom>
          <a:noFill/>
        </p:spPr>
      </p:pic>
      <p:pic>
        <p:nvPicPr>
          <p:cNvPr id="3088" name="Picture 16" descr="ребусы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467600" y="2667000"/>
            <a:ext cx="1905000" cy="1905000"/>
          </a:xfrm>
          <a:prstGeom prst="rect">
            <a:avLst/>
          </a:prstGeom>
          <a:noFill/>
        </p:spPr>
      </p:pic>
      <p:graphicFrame>
        <p:nvGraphicFramePr>
          <p:cNvPr id="15" name="Таблица 14"/>
          <p:cNvGraphicFramePr>
            <a:graphicFrameLocks noGrp="1"/>
          </p:cNvGraphicFramePr>
          <p:nvPr/>
        </p:nvGraphicFramePr>
        <p:xfrm>
          <a:off x="3733800" y="4419600"/>
          <a:ext cx="1219200" cy="685800"/>
        </p:xfrm>
        <a:graphic>
          <a:graphicData uri="http://schemas.openxmlformats.org/drawingml/2006/table">
            <a:tbl>
              <a:tblPr/>
              <a:tblGrid>
                <a:gridCol w="1219200"/>
              </a:tblGrid>
              <a:tr h="685800">
                <a:tc>
                  <a:txBody>
                    <a:bodyPr/>
                    <a:lstStyle/>
                    <a:p>
                      <a:pPr algn="ctr"/>
                      <a:r>
                        <a:rPr lang="ru-RU" sz="2400" b="1" strike="sngStrike" dirty="0" smtClean="0"/>
                        <a:t>--4--</a:t>
                      </a:r>
                      <a:endParaRPr lang="ru-RU" sz="2400" b="1" strike="sngStrike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</a:b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819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7200" b="1" dirty="0" smtClean="0">
                <a:solidFill>
                  <a:srgbClr val="FF0000"/>
                </a:solidFill>
              </a:rPr>
              <a:t>Эвакуация </a:t>
            </a:r>
            <a:endParaRPr lang="ru-RU" sz="7200" b="1" dirty="0">
              <a:solidFill>
                <a:srgbClr val="FF0000"/>
              </a:solidFill>
            </a:endParaRPr>
          </a:p>
        </p:txBody>
      </p:sp>
      <p:sp>
        <p:nvSpPr>
          <p:cNvPr id="3" name="Выгнутая вниз стрелка 2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34798" y="1676400"/>
            <a:ext cx="6057940" cy="1754326"/>
          </a:xfrm>
          <a:prstGeom prst="rect">
            <a:avLst/>
          </a:prstGeom>
          <a:noFill/>
          <a:scene3d>
            <a:camera prst="isometricOffAxis1Right"/>
            <a:lightRig rig="threePt" dir="t"/>
          </a:scene3d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Спасибо за </a:t>
            </a:r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игру</a:t>
            </a:r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!</a:t>
            </a:r>
          </a:p>
          <a:p>
            <a:pPr algn="ctr"/>
            <a:r>
              <a:rPr lang="ru-RU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Успехов в труде!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2192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  <a:t/>
            </a:r>
            <a:b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</a:br>
            <a: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  <a:t>    Правила игры</a:t>
            </a:r>
            <a:br>
              <a:rPr lang="ru-RU" sz="8800" b="1" i="1" dirty="0" smtClean="0">
                <a:solidFill>
                  <a:srgbClr val="FF3300"/>
                </a:solidFill>
                <a:latin typeface="Monotype Corsiva" pitchFamily="66" charset="0"/>
              </a:rPr>
            </a:br>
            <a:endParaRPr lang="ru-RU" sz="88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0" y="1600200"/>
            <a:ext cx="8915400" cy="495300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Команда выбирает категорию и стоимость  вопроса.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 Отвечает на вопрос команда, первая подавшая звуковой сигнал. При правильном ответе она имеет право выбора следующего вопроса. При неверном ответе право выбора вопроса переходит к следующей команде.</a:t>
            </a:r>
          </a:p>
          <a:p>
            <a:pPr algn="just" eaLnBrk="1" hangingPunct="1">
              <a:lnSpc>
                <a:spcPct val="90000"/>
              </a:lnSpc>
            </a:pPr>
            <a:r>
              <a:rPr lang="ru-RU" dirty="0" smtClean="0">
                <a:solidFill>
                  <a:srgbClr val="1C1C1C"/>
                </a:solidFill>
              </a:rPr>
              <a:t>Победителем становится команда, набравшая наибольшее количество очков.</a:t>
            </a:r>
          </a:p>
          <a:p>
            <a:pPr algn="just" eaLnBrk="1" hangingPunct="1"/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0"/>
          <a:ext cx="9144000" cy="669695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3048000"/>
                <a:gridCol w="2032000"/>
                <a:gridCol w="2032000"/>
                <a:gridCol w="2032000"/>
              </a:tblGrid>
              <a:tr h="1671525">
                <a:tc>
                  <a:txBody>
                    <a:bodyPr/>
                    <a:lstStyle/>
                    <a:p>
                      <a:endParaRPr lang="ru-RU" sz="2400" dirty="0" smtClean="0"/>
                    </a:p>
                    <a:p>
                      <a:endParaRPr lang="ru-RU" sz="2400" dirty="0" smtClean="0"/>
                    </a:p>
                    <a:p>
                      <a:r>
                        <a:rPr lang="ru-RU" sz="32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Инструктажи</a:t>
                      </a:r>
                      <a:endParaRPr lang="ru-RU" sz="32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 smtClean="0"/>
                    </a:p>
                    <a:p>
                      <a:pPr algn="ctr"/>
                      <a:r>
                        <a:rPr lang="ru-RU" sz="8800" dirty="0" smtClean="0">
                          <a:hlinkClick r:id="rId2" action="ppaction://hlinksldjump">
                            <a:snd r:embed="rId3" name="wind.wav"/>
                          </a:hlinkClick>
                        </a:rPr>
                        <a:t>10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8800" dirty="0" smtClean="0">
                          <a:hlinkClick r:id="rId4" action="ppaction://hlinksldjump"/>
                        </a:rPr>
                        <a:t>20</a:t>
                      </a:r>
                      <a:endParaRPr lang="ru-RU" sz="8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800" dirty="0" smtClean="0"/>
                    </a:p>
                    <a:p>
                      <a:pPr algn="ctr"/>
                      <a:r>
                        <a:rPr lang="ru-RU" sz="8800" dirty="0" smtClean="0">
                          <a:hlinkClick r:id="rId5" action="ppaction://hlinksldjump"/>
                        </a:rPr>
                        <a:t>30</a:t>
                      </a:r>
                      <a:endParaRPr lang="ru-RU" sz="8800" dirty="0"/>
                    </a:p>
                  </a:txBody>
                  <a:tcPr/>
                </a:tc>
              </a:tr>
              <a:tr h="1522282">
                <a:tc>
                  <a:txBody>
                    <a:bodyPr/>
                    <a:lstStyle/>
                    <a:p>
                      <a:pPr algn="ctr"/>
                      <a:r>
                        <a:rPr lang="ru-RU" sz="32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Оказание первой помощи</a:t>
                      </a:r>
                      <a:endParaRPr lang="ru-RU" sz="3200" b="1" spc="50" dirty="0">
                        <a:ln w="11430"/>
                        <a:solidFill>
                          <a:srgbClr val="FF000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6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7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8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</a:tr>
              <a:tr h="152228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3200" b="1" spc="50" dirty="0" smtClean="0">
                        <a:ln w="11430"/>
                        <a:solidFill>
                          <a:srgbClr val="FF0000"/>
                        </a:solidFill>
                        <a:effectLst>
                          <a:outerShdw blurRad="76200" dist="50800" dir="5400000" algn="tl" rotWithShape="0">
                            <a:srgbClr val="000000">
                              <a:alpha val="65000"/>
                            </a:srgb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600" b="1" spc="50" dirty="0" smtClean="0">
                          <a:ln w="11430"/>
                          <a:solidFill>
                            <a:srgbClr val="FF0000"/>
                          </a:soli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Документы</a:t>
                      </a:r>
                      <a:r>
                        <a:rPr lang="ru-RU" sz="3200" b="1" spc="50" dirty="0" smtClean="0">
                          <a:ln w="11430"/>
                          <a:gradFill>
                            <a:gsLst>
                              <a:gs pos="25000">
                                <a:schemeClr val="accent2">
                                  <a:satMod val="155000"/>
                                </a:schemeClr>
                              </a:gs>
                              <a:gs pos="100000">
                                <a:schemeClr val="accent2">
                                  <a:shade val="45000"/>
                                  <a:satMod val="165000"/>
                                </a:schemeClr>
                              </a:gs>
                            </a:gsLst>
                            <a:lin ang="5400000"/>
                          </a:gradFill>
                          <a:effectLst>
                            <a:outerShdw blurRad="76200" dist="50800" dir="5400000" algn="tl" rotWithShape="0">
                              <a:srgbClr val="000000">
                                <a:alpha val="65000"/>
                              </a:srgbClr>
                            </a:outerShdw>
                          </a:effectLst>
                        </a:rPr>
                        <a:t> </a:t>
                      </a:r>
                      <a:endParaRPr lang="ru-RU" sz="32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9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0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1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</a:tr>
              <a:tr h="191331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4000" b="1" dirty="0" smtClean="0">
                          <a:solidFill>
                            <a:srgbClr val="FF0000"/>
                          </a:solidFill>
                        </a:rPr>
                        <a:t>Секретный файл</a:t>
                      </a:r>
                    </a:p>
                    <a:p>
                      <a:pPr algn="ctr"/>
                      <a:endParaRPr lang="ru-RU" sz="24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2" action="ppaction://hlinksldjump"/>
                        </a:rPr>
                        <a:t>10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3" action="ppaction://hlinksldjump"/>
                        </a:rPr>
                        <a:t>20</a:t>
                      </a:r>
                      <a:endParaRPr lang="ru-RU" sz="8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8800" b="1" dirty="0" smtClean="0">
                          <a:hlinkClick r:id="rId14" action="ppaction://hlinksldjump"/>
                        </a:rPr>
                        <a:t>30</a:t>
                      </a:r>
                      <a:endParaRPr lang="ru-RU" sz="88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3"/>
          <p:cNvSpPr>
            <a:spLocks noGrp="1"/>
          </p:cNvSpPr>
          <p:nvPr>
            <p:ph type="title"/>
          </p:nvPr>
        </p:nvSpPr>
        <p:spPr>
          <a:xfrm>
            <a:off x="1600200" y="1524000"/>
            <a:ext cx="6400800" cy="3810000"/>
          </a:xfrm>
        </p:spPr>
        <p:txBody>
          <a:bodyPr/>
          <a:lstStyle/>
          <a:p>
            <a:r>
              <a:rPr lang="ru-RU" sz="3600" dirty="0" smtClean="0"/>
              <a:t>Какой вид инструктажа проводится с работниками при поступлении на работу?</a:t>
            </a: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77000" y="5715000"/>
            <a:ext cx="2362200" cy="11430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0" y="9906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1371600" y="3962400"/>
            <a:ext cx="716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3. Целевой </a:t>
            </a:r>
            <a:endParaRPr lang="ru-RU" sz="4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371600" y="2514600"/>
            <a:ext cx="7162800" cy="1143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b="1" i="1" dirty="0" smtClean="0">
              <a:solidFill>
                <a:srgbClr val="FF0000"/>
              </a:solidFill>
            </a:endParaRPr>
          </a:p>
          <a:p>
            <a:pPr algn="ctr"/>
            <a:r>
              <a:rPr lang="ru-RU" sz="4400" b="1" i="1" dirty="0" smtClean="0">
                <a:solidFill>
                  <a:srgbClr val="FF0000"/>
                </a:solidFill>
              </a:rPr>
              <a:t>2. Внеплановый </a:t>
            </a:r>
            <a:br>
              <a:rPr lang="ru-RU" sz="4400" b="1" i="1" dirty="0" smtClean="0">
                <a:solidFill>
                  <a:srgbClr val="FF0000"/>
                </a:solidFill>
              </a:rPr>
            </a:b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371600" y="1143000"/>
            <a:ext cx="71628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i="1" dirty="0" smtClean="0">
                <a:solidFill>
                  <a:srgbClr val="FF0000"/>
                </a:solidFill>
              </a:rPr>
              <a:t>1. Вводный   </a:t>
            </a:r>
            <a:endParaRPr lang="ru-RU" sz="4000" dirty="0"/>
          </a:p>
        </p:txBody>
      </p:sp>
      <p:sp>
        <p:nvSpPr>
          <p:cNvPr id="8194" name="Заголовок 3"/>
          <p:cNvSpPr>
            <a:spLocks noGrp="1"/>
          </p:cNvSpPr>
          <p:nvPr>
            <p:ph type="title" idx="4294967295"/>
          </p:nvPr>
        </p:nvSpPr>
        <p:spPr>
          <a:xfrm flipV="1">
            <a:off x="0" y="3581400"/>
            <a:ext cx="46038" cy="152400"/>
          </a:xfrm>
        </p:spPr>
        <p:txBody>
          <a:bodyPr>
            <a:normAutofit fontScale="90000"/>
          </a:bodyPr>
          <a:lstStyle/>
          <a:p>
            <a:pPr marL="1371600" indent="-1371600" algn="l"/>
            <a:r>
              <a:rPr lang="ru-RU" sz="6000" b="1" i="1" dirty="0" smtClean="0">
                <a:solidFill>
                  <a:srgbClr val="FF0000"/>
                </a:solidFill>
              </a:rPr>
              <a:t>       </a:t>
            </a:r>
          </a:p>
        </p:txBody>
      </p:sp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3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191000"/>
          </a:xfrm>
        </p:spPr>
        <p:txBody>
          <a:bodyPr/>
          <a:lstStyle/>
          <a:p>
            <a:r>
              <a:rPr lang="ru-RU" dirty="0" smtClean="0"/>
              <a:t>В каких случаях проводится внеплановый инструктаж?</a:t>
            </a:r>
          </a:p>
        </p:txBody>
      </p:sp>
      <p:sp>
        <p:nvSpPr>
          <p:cNvPr id="5" name="Улыбающееся лицо 4">
            <a:hlinkClick r:id="" action="ppaction://hlinkshowjump?jump=nextslide"/>
          </p:cNvPr>
          <p:cNvSpPr/>
          <p:nvPr/>
        </p:nvSpPr>
        <p:spPr>
          <a:xfrm>
            <a:off x="6400800" y="50292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1336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Выгнутая вниз стрелка 4">
            <a:hlinkClick r:id="rId2" action="ppaction://hlinksldjump" highlightClick="1">
              <a:snd r:embed="rId3" name="applause.wav"/>
            </a:hlinkClick>
          </p:cNvPr>
          <p:cNvSpPr/>
          <p:nvPr/>
        </p:nvSpPr>
        <p:spPr>
          <a:xfrm>
            <a:off x="5715000" y="4800600"/>
            <a:ext cx="2895600" cy="1295400"/>
          </a:xfrm>
          <a:prstGeom prst="curvedUp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00200" y="838200"/>
            <a:ext cx="5715000" cy="1447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i="1" dirty="0" smtClean="0">
                <a:solidFill>
                  <a:srgbClr val="FF0000"/>
                </a:solidFill>
              </a:rPr>
              <a:t>1. Прием на работу</a:t>
            </a:r>
            <a:endParaRPr lang="ru-RU" sz="32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600200" y="4038600"/>
            <a:ext cx="571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3</a:t>
            </a:r>
            <a:r>
              <a:rPr lang="ru-RU" sz="2400" b="1" i="1" dirty="0" smtClean="0">
                <a:solidFill>
                  <a:srgbClr val="FF0000"/>
                </a:solidFill>
              </a:rPr>
              <a:t>. </a:t>
            </a:r>
            <a:r>
              <a:rPr lang="ru-RU" sz="2800" b="1" i="1" dirty="0" smtClean="0">
                <a:solidFill>
                  <a:srgbClr val="FF0000"/>
                </a:solidFill>
              </a:rPr>
              <a:t>Выполнение работником разовых работ </a:t>
            </a:r>
            <a:endParaRPr lang="ru-RU" sz="3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600200" y="2514600"/>
            <a:ext cx="5715000" cy="1295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i="1" dirty="0" smtClean="0">
                <a:solidFill>
                  <a:srgbClr val="FF0000"/>
                </a:solidFill>
              </a:rPr>
              <a:t>2. Изменение условий труда, влияющих на безопасность труда работников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1752600"/>
            <a:ext cx="8229600" cy="3382962"/>
          </a:xfrm>
        </p:spPr>
        <p:txBody>
          <a:bodyPr/>
          <a:lstStyle/>
          <a:p>
            <a:r>
              <a:rPr lang="ru-RU" sz="3600" b="1" i="1" dirty="0" smtClean="0"/>
              <a:t>Какова периодичность проведения повторного инструктажа на рабочем месте и  противопожарной безопасности?</a:t>
            </a:r>
            <a: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/>
            </a:r>
            <a:br>
              <a:rPr lang="ru-RU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</a:b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286000" y="533400"/>
            <a:ext cx="4800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Инструктажи 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Улыбающееся лицо 5">
            <a:hlinkClick r:id="" action="ppaction://hlinkshowjump?jump=nextslide"/>
          </p:cNvPr>
          <p:cNvSpPr/>
          <p:nvPr/>
        </p:nvSpPr>
        <p:spPr>
          <a:xfrm>
            <a:off x="6172200" y="4953000"/>
            <a:ext cx="2362200" cy="1447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4000" dirty="0">
                <a:solidFill>
                  <a:srgbClr val="FF0000"/>
                </a:solidFill>
              </a:rPr>
              <a:t>Ответ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rgbClr val="CCFF99"/>
      </a:lt1>
      <a:dk2>
        <a:srgbClr val="FAE619"/>
      </a:dk2>
      <a:lt2>
        <a:srgbClr val="92D050"/>
      </a:lt2>
      <a:accent1>
        <a:srgbClr val="FCF073"/>
      </a:accent1>
      <a:accent2>
        <a:srgbClr val="F3A447"/>
      </a:accent2>
      <a:accent3>
        <a:srgbClr val="FF0000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596</TotalTime>
  <Words>598</Words>
  <Application>Microsoft Office PowerPoint</Application>
  <PresentationFormat>Экран (4:3)</PresentationFormat>
  <Paragraphs>121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Тема Office</vt:lpstr>
      <vt:lpstr>Слайд 1</vt:lpstr>
      <vt:lpstr> Командная игра по проверке знаний </vt:lpstr>
      <vt:lpstr>     Правила игры </vt:lpstr>
      <vt:lpstr>Слайд 4</vt:lpstr>
      <vt:lpstr>Какой вид инструктажа проводится с работниками при поступлении на работу?</vt:lpstr>
      <vt:lpstr>       </vt:lpstr>
      <vt:lpstr>В каких случаях проводится внеплановый инструктаж?</vt:lpstr>
      <vt:lpstr>Слайд 8</vt:lpstr>
      <vt:lpstr>Какова периодичность проведения повторного инструктажа на рабочем месте и  противопожарной безопасности? </vt:lpstr>
      <vt:lpstr>Слайд 10</vt:lpstr>
      <vt:lpstr>Слайд 11</vt:lpstr>
      <vt:lpstr>Слайд 12</vt:lpstr>
      <vt:lpstr>    Кровотечение из носа</vt:lpstr>
      <vt:lpstr>Слайд 14</vt:lpstr>
      <vt:lpstr>Попадание инородного тела в дыхательные пути</vt:lpstr>
      <vt:lpstr>Слайд 16</vt:lpstr>
      <vt:lpstr>Документы </vt:lpstr>
      <vt:lpstr> </vt:lpstr>
      <vt:lpstr>Документы  </vt:lpstr>
      <vt:lpstr> </vt:lpstr>
      <vt:lpstr> Документ, регламентирующий производственные полномочия и обязанности работника.  </vt:lpstr>
      <vt:lpstr> </vt:lpstr>
      <vt:lpstr>Слайд 23</vt:lpstr>
      <vt:lpstr>Безопасность  </vt:lpstr>
      <vt:lpstr>Слайд 25</vt:lpstr>
      <vt:lpstr>Пожарный </vt:lpstr>
      <vt:lpstr>                                   </vt:lpstr>
      <vt:lpstr>Эвакуация </vt:lpstr>
      <vt:lpstr>Слайд 29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биология</dc:subject>
  <dc:creator>Стрелкова Н.</dc:creator>
  <cp:lastModifiedBy>Вовик</cp:lastModifiedBy>
  <cp:revision>71</cp:revision>
  <cp:lastPrinted>1601-01-01T00:00:00Z</cp:lastPrinted>
  <dcterms:created xsi:type="dcterms:W3CDTF">1601-01-01T00:00:00Z</dcterms:created>
  <dcterms:modified xsi:type="dcterms:W3CDTF">2018-04-16T14:48:28Z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